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6" r:id="rId32"/>
    <p:sldId id="287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5573-1534-4C07-840E-198F8D2C1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A30AF-5895-40C8-9F18-9D5EE1B2B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07E4-A1D5-44DA-9A32-077E7BC7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3ABAB-8973-4974-860E-C7F08E6D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F1B89-B8F8-4849-A626-B7DA0187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92FF-22F0-48BC-B34A-5C522B6B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D2A83-2585-44FE-AD3A-75AF632A0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47DB6-D797-4FEA-A36E-C82DE3F3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22C0-B224-4677-AC2D-1FBE8A29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8B17A-2CA9-43DE-B449-4E642871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7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710E17-E0F9-4C37-9569-20240E407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17B81-6E0D-4532-9C4B-F47852C16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AA3D3-0636-44D8-ACCB-D88D359A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1D82-E638-4157-B1C9-6DD6C58B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16F9-5FB8-4869-B35F-971AF5EE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4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D63-AE09-431B-871E-EA211FBB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DB1F-8CB4-4F72-B7E4-5CA5589B6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BCACE-55EA-4E71-A60E-F4EFB6B5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1B50-7803-4527-BAB5-EE14A110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EF972-C016-45C4-8CF3-48887040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5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EC65-1934-41C7-ABAB-B0A64C28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8309-0A99-4E11-8F80-D5F0A88F4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4D445-6736-4792-B802-ABDE72D4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60D2-5B1E-44AB-A8FB-0F8C0215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1AEC3-2793-4CC4-94E2-419E4906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2436-C3C2-408B-924D-DC7921E0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AB7A-2028-4AAB-B887-E869FF63C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5B0EF-385C-4836-943C-03AC0C9B8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F7D1C-5952-4003-BD02-0E62FE3C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01B47-3CF7-4158-892E-A086E11D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A3256-A2D1-4C73-8B6F-64AA5178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1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5983-A6F8-4DAE-BD21-7416E5EB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1920F-282C-4C82-89B4-7F8DD148F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C7657-5994-4419-8D5F-1B9EA30BC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DA77A-5E74-4490-AE58-67B91CD3E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107CC-306B-4539-B17D-FD32F50A6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05BEB-6472-4B30-B115-4136D43C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60FFF-2EBF-442A-81C8-F32D2FA4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A46B3-845B-4679-89E1-78632AF5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5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545-54AE-44FB-B9F6-3B3B2B4E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3EB1D-916B-4858-BAF2-00A81B57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EE00D-FADF-45A3-9B9D-B5BD8AEA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CA736-9C2E-4CD9-B88C-A599E608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10838-032C-4B78-9240-EB4EC594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1F989-D42B-4B7A-BDFA-A6DB5E3D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413C-F016-4138-88DE-FBC41BF1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2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8B86-275E-45E7-88B5-97383D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1B5A-C18B-4065-BE06-FC6F3ECF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1822-86FE-4FD4-9A2E-4A0CF651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150E-F46E-41EA-8646-15053DD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731A-9934-4FBA-AC98-93BB9274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FCE1A-43A8-4BB1-B73E-921C19C5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0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2086-9F28-46AA-A7E3-6411594C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35ADF-F39C-4D86-9D48-95030F228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4021F-0261-45AD-B895-97278C7F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7B2A-8624-4BE8-A90F-BBE48313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1C5A9-2126-4D9A-B884-C694EAC7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BF986-CC88-42DC-A3BD-F0CFD62C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8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022F3-B9A0-4321-8A64-EE5A384B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04D24-893E-488D-8696-35FAFFFE8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C856E-85C8-4238-9373-05D7CCED6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DF75D-36A5-447D-B23E-48D191C64BE3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669DD-AB83-4374-BA5B-779D99255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38B9-BBB0-4819-95A2-BB7CC9B12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6E26-79B8-4F69-A0D1-CA45F79C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1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Azure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2EC3-8F9B-49A0-872C-D4CF455D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010C6-62B2-4BAE-B758-026B6A88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7" y="2872227"/>
            <a:ext cx="34766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0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 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3190874"/>
            <a:ext cx="998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Resource Location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Skills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539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Azure Regions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998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54 Azure Regions , more than any cloud provider.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9AA3-87D6-46A3-97E1-FC875FB0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7" y="3282526"/>
            <a:ext cx="11379065" cy="33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Special Regions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6DD80-A3A5-4899-9C9E-5FA93CDB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354089"/>
            <a:ext cx="10312995" cy="45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Regions Pairs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998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Geography.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2A1E8-3448-4E05-BDCD-9AC8113C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37" y="2968187"/>
            <a:ext cx="9467850" cy="38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7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Regions Pairs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998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Geography.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2C82A-7E5F-49B7-90A8-9962B30E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41" y="2968187"/>
            <a:ext cx="3000710" cy="3672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F9DAF5-6606-4F22-BD49-A375D42FE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51" y="2968187"/>
            <a:ext cx="2919881" cy="36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9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Availability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998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All Azure service are NOT available in all regions.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Must Go through the below Site to know the availability.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F4A4E-440E-4E42-80A1-55833746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61" y="4054489"/>
            <a:ext cx="8553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0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Availability Zone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9989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Low latency.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High Availability.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Resiliency.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Minimum 3 Separate zones in each Region.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D2AC8-651E-43A2-ABA4-D39104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2" y="4076182"/>
            <a:ext cx="10524038" cy="27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Resource Groups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2341847"/>
            <a:ext cx="6429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Metering and billing.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Apply Policies.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Monitoring and Alerts.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Access Control.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6B37C-0C7F-4F13-B9BC-13B22CAF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450" y="2378076"/>
            <a:ext cx="1971675" cy="43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9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3CD43-117B-4FBC-9AEF-7C65BB2F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600034"/>
            <a:ext cx="10782300" cy="42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9089-0553-43CA-B83C-54EDBA11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1" y="2234452"/>
            <a:ext cx="10791825" cy="45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2EC3-8F9B-49A0-872C-D4CF455D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738CA-5634-4167-9D0A-445582E8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5" y="2341848"/>
            <a:ext cx="2266950" cy="1854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DA8B4-7F15-4A74-BD6C-E11466DB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954" y="2341848"/>
            <a:ext cx="2174805" cy="1854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8423A-EEA4-4D06-9E97-689D799E2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118" y="2341849"/>
            <a:ext cx="2811425" cy="1854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B96306-682B-49E4-860E-649875237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065" y="2378076"/>
            <a:ext cx="29527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1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E3CB4-591D-4CB5-9B54-7E9E1358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35" y="3215820"/>
            <a:ext cx="10639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94457-D5FC-4B94-BEFD-ADAB160F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1833"/>
            <a:ext cx="12192000" cy="31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87282-7574-43D8-89C5-BCCC9383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2341847"/>
            <a:ext cx="10351095" cy="42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machines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65D9DB-DA04-4831-AADE-F08EAC62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36" y="2354089"/>
            <a:ext cx="10257584" cy="40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8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Networks(Vnet)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9040-41AC-4FFF-B801-108314CA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7" y="3117851"/>
            <a:ext cx="1114425" cy="110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0DC10-7CA9-4954-A79A-54BF900D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87" y="3098801"/>
            <a:ext cx="1114425" cy="1104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01387-3CED-444C-B826-EB0D3243A4C7}"/>
              </a:ext>
            </a:extLst>
          </p:cNvPr>
          <p:cNvSpPr txBox="1"/>
          <p:nvPr/>
        </p:nvSpPr>
        <p:spPr>
          <a:xfrm>
            <a:off x="1246321" y="4680829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Virtual Machine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FDF1F-1A13-466B-8E7D-EA39A75E8ABB}"/>
              </a:ext>
            </a:extLst>
          </p:cNvPr>
          <p:cNvSpPr txBox="1"/>
          <p:nvPr/>
        </p:nvSpPr>
        <p:spPr>
          <a:xfrm>
            <a:off x="4551496" y="4680829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Virtual Machine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4B7AF6-2BC7-4A53-90AC-5F9F2B1E1B8A}"/>
              </a:ext>
            </a:extLst>
          </p:cNvPr>
          <p:cNvCxnSpPr/>
          <p:nvPr/>
        </p:nvCxnSpPr>
        <p:spPr>
          <a:xfrm>
            <a:off x="3070358" y="3429000"/>
            <a:ext cx="2147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1AD3D0-5843-4292-9EA4-18C1556CB471}"/>
              </a:ext>
            </a:extLst>
          </p:cNvPr>
          <p:cNvCxnSpPr/>
          <p:nvPr/>
        </p:nvCxnSpPr>
        <p:spPr>
          <a:xfrm flipH="1">
            <a:off x="3086100" y="3771900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3D10FF7-CC84-4627-9E4E-358E7D5C0E7B}"/>
              </a:ext>
            </a:extLst>
          </p:cNvPr>
          <p:cNvSpPr/>
          <p:nvPr/>
        </p:nvSpPr>
        <p:spPr>
          <a:xfrm>
            <a:off x="8286750" y="2847975"/>
            <a:ext cx="2936453" cy="3733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F98E56-EDDF-43F7-82BF-EF1DF8CC44CF}"/>
              </a:ext>
            </a:extLst>
          </p:cNvPr>
          <p:cNvSpPr txBox="1"/>
          <p:nvPr/>
        </p:nvSpPr>
        <p:spPr>
          <a:xfrm>
            <a:off x="8617740" y="3140955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Resources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BA584E6-A2CE-4B20-926D-B332DC8D41F6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4801555" y="2706054"/>
            <a:ext cx="1141089" cy="582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F3786A4-7E14-46DD-99BC-F9F355D10A43}"/>
              </a:ext>
            </a:extLst>
          </p:cNvPr>
          <p:cNvCxnSpPr>
            <a:stCxn id="19" idx="2"/>
          </p:cNvCxnSpPr>
          <p:nvPr/>
        </p:nvCxnSpPr>
        <p:spPr>
          <a:xfrm rot="16200000" flipH="1">
            <a:off x="6916104" y="3896680"/>
            <a:ext cx="217164" cy="25241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96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B94510-769C-46A7-833A-7B356043896F}"/>
              </a:ext>
            </a:extLst>
          </p:cNvPr>
          <p:cNvSpPr txBox="1"/>
          <p:nvPr/>
        </p:nvSpPr>
        <p:spPr>
          <a:xfrm>
            <a:off x="1552575" y="2341847"/>
            <a:ext cx="9989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No Vnet can be deployed with a Subnet.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In one Vnet we can create Multiple Subnets.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one Subnet we can  will Provide Multiple IP Address to host the Resources.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D6A3B-013F-4B38-8D9C-596DA2F0F02D}"/>
              </a:ext>
            </a:extLst>
          </p:cNvPr>
          <p:cNvSpPr txBox="1"/>
          <p:nvPr/>
        </p:nvSpPr>
        <p:spPr>
          <a:xfrm>
            <a:off x="4551496" y="5852953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Virtual Networks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52BAD-1D7D-419B-9501-387F68235A0F}"/>
              </a:ext>
            </a:extLst>
          </p:cNvPr>
          <p:cNvSpPr txBox="1"/>
          <p:nvPr/>
        </p:nvSpPr>
        <p:spPr>
          <a:xfrm>
            <a:off x="3065596" y="5015421"/>
            <a:ext cx="1706429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Subnet1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5B7223-EE82-4D16-B086-F4A69B41FAB2}"/>
              </a:ext>
            </a:extLst>
          </p:cNvPr>
          <p:cNvSpPr txBox="1"/>
          <p:nvPr/>
        </p:nvSpPr>
        <p:spPr>
          <a:xfrm>
            <a:off x="7089274" y="5045012"/>
            <a:ext cx="1706429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Subnet2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789DC20-7FC5-4046-9730-FBAB77FC90D8}"/>
              </a:ext>
            </a:extLst>
          </p:cNvPr>
          <p:cNvCxnSpPr>
            <a:stCxn id="24" idx="2"/>
            <a:endCxn id="23" idx="1"/>
          </p:cNvCxnSpPr>
          <p:nvPr/>
        </p:nvCxnSpPr>
        <p:spPr>
          <a:xfrm rot="16200000" flipH="1">
            <a:off x="3908720" y="5394843"/>
            <a:ext cx="652866" cy="632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0CEDD37-3B6E-4A67-9871-88344771219F}"/>
              </a:ext>
            </a:extLst>
          </p:cNvPr>
          <p:cNvCxnSpPr>
            <a:stCxn id="26" idx="2"/>
            <a:endCxn id="23" idx="3"/>
          </p:cNvCxnSpPr>
          <p:nvPr/>
        </p:nvCxnSpPr>
        <p:spPr>
          <a:xfrm rot="5400000">
            <a:off x="7146483" y="5241612"/>
            <a:ext cx="623275" cy="9687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F260C79-FF2F-4A2E-8D45-B12194F0DB37}"/>
              </a:ext>
            </a:extLst>
          </p:cNvPr>
          <p:cNvSpPr/>
          <p:nvPr/>
        </p:nvSpPr>
        <p:spPr>
          <a:xfrm>
            <a:off x="3238500" y="4010025"/>
            <a:ext cx="1181100" cy="5371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A03DD8-1A12-4EBC-9D2A-91820D0A8876}"/>
              </a:ext>
            </a:extLst>
          </p:cNvPr>
          <p:cNvSpPr/>
          <p:nvPr/>
        </p:nvSpPr>
        <p:spPr>
          <a:xfrm>
            <a:off x="7313910" y="3941064"/>
            <a:ext cx="1181100" cy="5371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EF46DE-02A1-4F90-A2FE-0B933DD09904}"/>
              </a:ext>
            </a:extLst>
          </p:cNvPr>
          <p:cNvSpPr txBox="1"/>
          <p:nvPr/>
        </p:nvSpPr>
        <p:spPr>
          <a:xfrm>
            <a:off x="3328260" y="414781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250 IP Address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C2E57-CAA1-47A3-BE98-17FA160496F7}"/>
              </a:ext>
            </a:extLst>
          </p:cNvPr>
          <p:cNvSpPr txBox="1"/>
          <p:nvPr/>
        </p:nvSpPr>
        <p:spPr>
          <a:xfrm>
            <a:off x="7468113" y="4078857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250 IP Address</a:t>
            </a:r>
          </a:p>
        </p:txBody>
      </p:sp>
    </p:spTree>
    <p:extLst>
      <p:ext uri="{BB962C8B-B14F-4D97-AF65-F5344CB8AC3E}">
        <p14:creationId xmlns:p14="http://schemas.microsoft.com/office/powerpoint/2010/main" val="570859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Azure Load Balancer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29587-4426-4D9A-9C2F-1FA02744E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932" y="4556565"/>
            <a:ext cx="1495425" cy="186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FFF180-A0D4-483A-B242-82812600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5" y="4602166"/>
            <a:ext cx="1495425" cy="186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B2029E-9244-4981-95E0-B0184EB1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32" y="4556565"/>
            <a:ext cx="1495425" cy="1866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848865-EAC8-4383-A77A-0636E4C5FE66}"/>
              </a:ext>
            </a:extLst>
          </p:cNvPr>
          <p:cNvSpPr txBox="1"/>
          <p:nvPr/>
        </p:nvSpPr>
        <p:spPr>
          <a:xfrm>
            <a:off x="5570671" y="3671728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Load Balancer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FF36BCD-DE29-4333-8DDD-E5BA3FC2AD2E}"/>
              </a:ext>
            </a:extLst>
          </p:cNvPr>
          <p:cNvCxnSpPr>
            <a:stCxn id="19" idx="1"/>
            <a:endCxn id="15" idx="0"/>
          </p:cNvCxnSpPr>
          <p:nvPr/>
        </p:nvCxnSpPr>
        <p:spPr>
          <a:xfrm rot="10800000" flipV="1">
            <a:off x="3474045" y="3856393"/>
            <a:ext cx="2096626" cy="700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DAC9E21-1257-40E2-8ECE-3C3A60FDC14C}"/>
              </a:ext>
            </a:extLst>
          </p:cNvPr>
          <p:cNvCxnSpPr>
            <a:stCxn id="19" idx="3"/>
            <a:endCxn id="5" idx="0"/>
          </p:cNvCxnSpPr>
          <p:nvPr/>
        </p:nvCxnSpPr>
        <p:spPr>
          <a:xfrm>
            <a:off x="7992926" y="3856394"/>
            <a:ext cx="2186719" cy="700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6B4B04-153A-4498-AACD-84C2F994E03A}"/>
              </a:ext>
            </a:extLst>
          </p:cNvPr>
          <p:cNvCxnSpPr>
            <a:stCxn id="19" idx="2"/>
            <a:endCxn id="13" idx="0"/>
          </p:cNvCxnSpPr>
          <p:nvPr/>
        </p:nvCxnSpPr>
        <p:spPr>
          <a:xfrm flipH="1">
            <a:off x="6781798" y="4041060"/>
            <a:ext cx="1" cy="56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409554-8155-4C8D-B1F7-ADF7DBB2F45E}"/>
              </a:ext>
            </a:extLst>
          </p:cNvPr>
          <p:cNvSpPr txBox="1"/>
          <p:nvPr/>
        </p:nvSpPr>
        <p:spPr>
          <a:xfrm>
            <a:off x="5733485" y="2553612"/>
            <a:ext cx="209662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Azure Users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870623-AF2C-4F0F-9A45-8FB8CB027EFB}"/>
              </a:ext>
            </a:extLst>
          </p:cNvPr>
          <p:cNvCxnSpPr>
            <a:stCxn id="25" idx="2"/>
            <a:endCxn id="19" idx="0"/>
          </p:cNvCxnSpPr>
          <p:nvPr/>
        </p:nvCxnSpPr>
        <p:spPr>
          <a:xfrm>
            <a:off x="6781799" y="2922944"/>
            <a:ext cx="0" cy="7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2A01728-CAEC-43E4-ACD9-534B0B97CE2D}"/>
              </a:ext>
            </a:extLst>
          </p:cNvPr>
          <p:cNvSpPr/>
          <p:nvPr/>
        </p:nvSpPr>
        <p:spPr>
          <a:xfrm>
            <a:off x="8259551" y="2680217"/>
            <a:ext cx="2936453" cy="7487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BC7839-079F-43EA-82DE-93D68C5F134D}"/>
              </a:ext>
            </a:extLst>
          </p:cNvPr>
          <p:cNvSpPr txBox="1"/>
          <p:nvPr/>
        </p:nvSpPr>
        <p:spPr>
          <a:xfrm>
            <a:off x="9252810" y="2925126"/>
            <a:ext cx="105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Error 404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103BC9-1B5F-45B6-B91E-5B762B1A6F36}"/>
              </a:ext>
            </a:extLst>
          </p:cNvPr>
          <p:cNvCxnSpPr/>
          <p:nvPr/>
        </p:nvCxnSpPr>
        <p:spPr>
          <a:xfrm>
            <a:off x="8603725" y="2378076"/>
            <a:ext cx="2619375" cy="1478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800C9-46E1-4635-8091-6D45A8B4BE10}"/>
              </a:ext>
            </a:extLst>
          </p:cNvPr>
          <p:cNvCxnSpPr>
            <a:cxnSpLocks/>
          </p:cNvCxnSpPr>
          <p:nvPr/>
        </p:nvCxnSpPr>
        <p:spPr>
          <a:xfrm flipV="1">
            <a:off x="8496300" y="2426811"/>
            <a:ext cx="2190750" cy="1244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6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Azure VPN Gateway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53DFC-48BA-4F45-BDD2-1CFE931E869A}"/>
              </a:ext>
            </a:extLst>
          </p:cNvPr>
          <p:cNvSpPr txBox="1"/>
          <p:nvPr/>
        </p:nvSpPr>
        <p:spPr>
          <a:xfrm>
            <a:off x="1744048" y="3143768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Virtual Networks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B7C5E-4C8C-47BE-902E-3AF0AE8C5893}"/>
              </a:ext>
            </a:extLst>
          </p:cNvPr>
          <p:cNvSpPr txBox="1"/>
          <p:nvPr/>
        </p:nvSpPr>
        <p:spPr>
          <a:xfrm>
            <a:off x="8800947" y="3165994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Virtual Networks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C4B64-2A57-4606-9B43-A06C56AE08E9}"/>
              </a:ext>
            </a:extLst>
          </p:cNvPr>
          <p:cNvSpPr txBox="1"/>
          <p:nvPr/>
        </p:nvSpPr>
        <p:spPr>
          <a:xfrm>
            <a:off x="5280809" y="3143768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VPN Gateway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BDAA60-16F3-4F84-B530-7E86081D3D5D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4166303" y="3328434"/>
            <a:ext cx="11145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C1CB8E-8E95-4692-98EA-38F3B00C7AC6}"/>
              </a:ext>
            </a:extLst>
          </p:cNvPr>
          <p:cNvCxnSpPr/>
          <p:nvPr/>
        </p:nvCxnSpPr>
        <p:spPr>
          <a:xfrm>
            <a:off x="7703064" y="3328434"/>
            <a:ext cx="1097883" cy="25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DDEEB2-E135-4AEA-B155-6F83085355FE}"/>
              </a:ext>
            </a:extLst>
          </p:cNvPr>
          <p:cNvSpPr txBox="1"/>
          <p:nvPr/>
        </p:nvSpPr>
        <p:spPr>
          <a:xfrm>
            <a:off x="1590675" y="4056347"/>
            <a:ext cx="642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Site-to-Site VPN Connections.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Point-to-Site VPN Connections.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Vnet-to-Vnet VPN Connections.</a:t>
            </a:r>
          </a:p>
        </p:txBody>
      </p:sp>
    </p:spTree>
    <p:extLst>
      <p:ext uri="{BB962C8B-B14F-4D97-AF65-F5344CB8AC3E}">
        <p14:creationId xmlns:p14="http://schemas.microsoft.com/office/powerpoint/2010/main" val="356008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DDEEB2-E135-4AEA-B155-6F83085355FE}"/>
              </a:ext>
            </a:extLst>
          </p:cNvPr>
          <p:cNvSpPr txBox="1"/>
          <p:nvPr/>
        </p:nvSpPr>
        <p:spPr>
          <a:xfrm>
            <a:off x="1609725" y="3117851"/>
            <a:ext cx="642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Structured Data (Name, DOB)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Semi Structured Data ( json, xml files).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UnStructured Data(mp4, jpg) 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Data Storage</a:t>
            </a:r>
          </a:p>
        </p:txBody>
      </p:sp>
    </p:spTree>
    <p:extLst>
      <p:ext uri="{BB962C8B-B14F-4D97-AF65-F5344CB8AC3E}">
        <p14:creationId xmlns:p14="http://schemas.microsoft.com/office/powerpoint/2010/main" val="360517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DDEEB2-E135-4AEA-B155-6F83085355FE}"/>
              </a:ext>
            </a:extLst>
          </p:cNvPr>
          <p:cNvSpPr txBox="1"/>
          <p:nvPr/>
        </p:nvSpPr>
        <p:spPr>
          <a:xfrm>
            <a:off x="1685925" y="3429000"/>
            <a:ext cx="6429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Cosmos DB(No SQL)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Azure SQL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Database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360F8-C13D-495D-8D5D-FFF7CC98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263320"/>
            <a:ext cx="39052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CapEx vs OpEx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E1396-2E7D-429B-8B6D-F284E436703A}"/>
              </a:ext>
            </a:extLst>
          </p:cNvPr>
          <p:cNvSpPr txBox="1"/>
          <p:nvPr/>
        </p:nvSpPr>
        <p:spPr>
          <a:xfrm>
            <a:off x="1119322" y="3895999"/>
            <a:ext cx="420052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Routers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Switches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Firewalls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Servers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780AD-1E7A-45CE-A368-7BF50ED998E1}"/>
              </a:ext>
            </a:extLst>
          </p:cNvPr>
          <p:cNvSpPr txBox="1"/>
          <p:nvPr/>
        </p:nvSpPr>
        <p:spPr>
          <a:xfrm>
            <a:off x="1119322" y="3429000"/>
            <a:ext cx="4200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CAPEx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CDAC3-9407-4DE2-8FCD-0E224FD015B0}"/>
              </a:ext>
            </a:extLst>
          </p:cNvPr>
          <p:cNvSpPr txBox="1"/>
          <p:nvPr/>
        </p:nvSpPr>
        <p:spPr>
          <a:xfrm>
            <a:off x="6253297" y="3396734"/>
            <a:ext cx="4200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2684F-F02E-4820-917E-C8AEB39E8068}"/>
              </a:ext>
            </a:extLst>
          </p:cNvPr>
          <p:cNvSpPr txBox="1"/>
          <p:nvPr/>
        </p:nvSpPr>
        <p:spPr>
          <a:xfrm>
            <a:off x="6291397" y="3895999"/>
            <a:ext cx="420052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License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Subscriptions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Heating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Ventilation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Air Conditioned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Electricity</a:t>
            </a:r>
          </a:p>
        </p:txBody>
      </p:sp>
    </p:spTree>
    <p:extLst>
      <p:ext uri="{BB962C8B-B14F-4D97-AF65-F5344CB8AC3E}">
        <p14:creationId xmlns:p14="http://schemas.microsoft.com/office/powerpoint/2010/main" val="294248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DDEEB2-E135-4AEA-B155-6F83085355FE}"/>
              </a:ext>
            </a:extLst>
          </p:cNvPr>
          <p:cNvSpPr txBox="1"/>
          <p:nvPr/>
        </p:nvSpPr>
        <p:spPr>
          <a:xfrm>
            <a:off x="1609725" y="3117851"/>
            <a:ext cx="642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Azure SQL Data WareHouse.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Azure HDInsights.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Azure Data Lake Analytics 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Big Data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782667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Internet of Things(IOT)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8E175-BC2F-4155-A0A9-BCE323C4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3571875"/>
            <a:ext cx="1676400" cy="2952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F9A1D-82E7-490D-B581-A906F7F94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13" y="4054489"/>
            <a:ext cx="191452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D6C9CF-F362-4BD5-BF7B-D431A17A5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7" y="3571875"/>
            <a:ext cx="1952625" cy="2724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F342C6-E5CB-495B-8941-D99DCF537BBF}"/>
              </a:ext>
            </a:extLst>
          </p:cNvPr>
          <p:cNvSpPr txBox="1"/>
          <p:nvPr/>
        </p:nvSpPr>
        <p:spPr>
          <a:xfrm>
            <a:off x="1552575" y="2341847"/>
            <a:ext cx="998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IOT is a system of computing devices to connect over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53536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IOT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92544-D65E-4299-9AC3-525AEFB3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2329570"/>
            <a:ext cx="3124200" cy="2038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14831-2C77-442A-A8B4-B84F8B39B47A}"/>
              </a:ext>
            </a:extLst>
          </p:cNvPr>
          <p:cNvSpPr txBox="1"/>
          <p:nvPr/>
        </p:nvSpPr>
        <p:spPr>
          <a:xfrm>
            <a:off x="1119323" y="5535876"/>
            <a:ext cx="131907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Clock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8D7DDB-8C11-4FE5-86AA-353CE37F1151}"/>
              </a:ext>
            </a:extLst>
          </p:cNvPr>
          <p:cNvSpPr txBox="1"/>
          <p:nvPr/>
        </p:nvSpPr>
        <p:spPr>
          <a:xfrm>
            <a:off x="3557724" y="5535876"/>
            <a:ext cx="131907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Coffee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DF17A-D53E-425D-B427-2FCC068F8328}"/>
              </a:ext>
            </a:extLst>
          </p:cNvPr>
          <p:cNvSpPr txBox="1"/>
          <p:nvPr/>
        </p:nvSpPr>
        <p:spPr>
          <a:xfrm>
            <a:off x="5583715" y="5535876"/>
            <a:ext cx="1626710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Refrigerator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3187C-017E-4689-A1BA-E5BA1437030F}"/>
              </a:ext>
            </a:extLst>
          </p:cNvPr>
          <p:cNvSpPr txBox="1"/>
          <p:nvPr/>
        </p:nvSpPr>
        <p:spPr>
          <a:xfrm>
            <a:off x="8072977" y="5535876"/>
            <a:ext cx="264264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Washing Machine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B50E8E-C429-4C95-81F8-5CE54FEE1FD4}"/>
              </a:ext>
            </a:extLst>
          </p:cNvPr>
          <p:cNvCxnSpPr>
            <a:stCxn id="4" idx="2"/>
          </p:cNvCxnSpPr>
          <p:nvPr/>
        </p:nvCxnSpPr>
        <p:spPr>
          <a:xfrm flipH="1">
            <a:off x="1943100" y="4367920"/>
            <a:ext cx="3867150" cy="116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177DC2-92C8-474D-B0C5-0EC86E42566E}"/>
              </a:ext>
            </a:extLst>
          </p:cNvPr>
          <p:cNvCxnSpPr>
            <a:stCxn id="4" idx="2"/>
          </p:cNvCxnSpPr>
          <p:nvPr/>
        </p:nvCxnSpPr>
        <p:spPr>
          <a:xfrm flipH="1">
            <a:off x="4362450" y="4367920"/>
            <a:ext cx="1447800" cy="116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4EE255-FE25-489B-88EE-DCB8CF2ECC14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5810250" y="4367920"/>
            <a:ext cx="586820" cy="116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0006E-F3F1-4FDA-883F-D5FBA1AF15A6}"/>
              </a:ext>
            </a:extLst>
          </p:cNvPr>
          <p:cNvCxnSpPr>
            <a:stCxn id="4" idx="2"/>
          </p:cNvCxnSpPr>
          <p:nvPr/>
        </p:nvCxnSpPr>
        <p:spPr>
          <a:xfrm>
            <a:off x="5810250" y="4367920"/>
            <a:ext cx="3981450" cy="116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1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Firewalls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57D06-F98F-42AB-B89E-0767AC05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35" y="3014915"/>
            <a:ext cx="10798040" cy="32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2571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Azure Multifactor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6D7C3-E3CE-4C21-A7C8-43207FBF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3174560"/>
            <a:ext cx="8543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03117F-7E97-4FAD-A1A9-37F0B059E5BD}"/>
              </a:ext>
            </a:extLst>
          </p:cNvPr>
          <p:cNvSpPr txBox="1">
            <a:spLocks/>
          </p:cNvSpPr>
          <p:nvPr/>
        </p:nvSpPr>
        <p:spPr>
          <a:xfrm>
            <a:off x="1110906" y="9527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FF"/>
                </a:solidFill>
              </a:rPr>
              <a:t>    Role Base Access Controls(RBAC)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9CB0C-F3F1-42CF-AA50-8472EC2B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61" y="2972240"/>
            <a:ext cx="8896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Computing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28F92-3B09-4B37-BCA7-3FEBDE7DC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22" y="3176412"/>
            <a:ext cx="10907759" cy="2095502"/>
          </a:xfr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Cloud Computing is a model for enabling ubiquitous , convenient ,  On-demand network access to a shared pool of configurable computing resources that can be rapidly provisioned and released with minimal management effort or service provider interaction.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2EC3-8F9B-49A0-872C-D4CF455D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</a:t>
            </a:r>
            <a:r>
              <a:rPr lang="en-US" sz="4000" b="1">
                <a:solidFill>
                  <a:srgbClr val="FFFFFF"/>
                </a:solidFill>
              </a:rPr>
              <a:t>Providers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C056E-0FDC-4E53-9103-E5D28375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2" y="3703001"/>
            <a:ext cx="2310494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2FEFB-E9E6-4C30-BDD0-54242FF6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75" y="3674426"/>
            <a:ext cx="2085975" cy="1095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CAF51-C3E8-447F-AC07-6A0CCD3F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56" y="3637279"/>
            <a:ext cx="2282603" cy="1169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DE302E-473E-44A6-A94B-2920E49AB838}"/>
              </a:ext>
            </a:extLst>
          </p:cNvPr>
          <p:cNvSpPr txBox="1"/>
          <p:nvPr/>
        </p:nvSpPr>
        <p:spPr>
          <a:xfrm>
            <a:off x="1757680" y="5201920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 Web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87DF24-352A-4A59-AFE8-E91BBAA018EE}"/>
              </a:ext>
            </a:extLst>
          </p:cNvPr>
          <p:cNvSpPr txBox="1"/>
          <p:nvPr/>
        </p:nvSpPr>
        <p:spPr>
          <a:xfrm>
            <a:off x="4806361" y="5232597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Google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62727-074D-4390-960A-F50285CBA0D5}"/>
              </a:ext>
            </a:extLst>
          </p:cNvPr>
          <p:cNvSpPr txBox="1"/>
          <p:nvPr/>
        </p:nvSpPr>
        <p:spPr>
          <a:xfrm>
            <a:off x="8039956" y="5201560"/>
            <a:ext cx="242225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404269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</a:t>
            </a:r>
            <a:r>
              <a:rPr lang="en-US" sz="4000" b="1" dirty="0">
                <a:solidFill>
                  <a:srgbClr val="FFFFFF"/>
                </a:solidFill>
              </a:rPr>
              <a:t>C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oncepts and Terms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E1396-2E7D-429B-8B6D-F284E436703A}"/>
              </a:ext>
            </a:extLst>
          </p:cNvPr>
          <p:cNvSpPr txBox="1"/>
          <p:nvPr/>
        </p:nvSpPr>
        <p:spPr>
          <a:xfrm>
            <a:off x="1552575" y="3190874"/>
            <a:ext cx="99891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High Availability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Scalability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Elasticity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Fault tolerance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Disaster Recovery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Predictive Cost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Technical Skill Requirement</a:t>
            </a:r>
          </a:p>
        </p:txBody>
      </p:sp>
    </p:spTree>
    <p:extLst>
      <p:ext uri="{BB962C8B-B14F-4D97-AF65-F5344CB8AC3E}">
        <p14:creationId xmlns:p14="http://schemas.microsoft.com/office/powerpoint/2010/main" val="283119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Types of Cloud Models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0B6A9-5F65-464F-8FEF-420965A1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06" y="3302457"/>
            <a:ext cx="2867025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6CA35-1E03-4653-AEDE-E6E3B9A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3302457"/>
            <a:ext cx="2867025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C8BDB-80F4-4F38-9BB1-B145D9F66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885" y="3302457"/>
            <a:ext cx="4402835" cy="1809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60AD99-6AA9-4E1D-BD38-90B3346A3034}"/>
              </a:ext>
            </a:extLst>
          </p:cNvPr>
          <p:cNvSpPr txBox="1"/>
          <p:nvPr/>
        </p:nvSpPr>
        <p:spPr>
          <a:xfrm>
            <a:off x="7138886" y="5255083"/>
            <a:ext cx="440283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Hybrid Cloud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D887-19E0-4A65-99EB-C376A8712911}"/>
              </a:ext>
            </a:extLst>
          </p:cNvPr>
          <p:cNvSpPr txBox="1"/>
          <p:nvPr/>
        </p:nvSpPr>
        <p:spPr>
          <a:xfrm>
            <a:off x="958506" y="5271416"/>
            <a:ext cx="286702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E72F0D-F519-4EC5-9870-4CCD3DCFC9DA}"/>
              </a:ext>
            </a:extLst>
          </p:cNvPr>
          <p:cNvSpPr txBox="1"/>
          <p:nvPr/>
        </p:nvSpPr>
        <p:spPr>
          <a:xfrm>
            <a:off x="4005262" y="5255083"/>
            <a:ext cx="2867025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Cloud</a:t>
            </a:r>
          </a:p>
        </p:txBody>
      </p:sp>
    </p:spTree>
    <p:extLst>
      <p:ext uri="{BB962C8B-B14F-4D97-AF65-F5344CB8AC3E}">
        <p14:creationId xmlns:p14="http://schemas.microsoft.com/office/powerpoint/2010/main" val="365582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 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3190874"/>
            <a:ext cx="9989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Ownership cloud provider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Multiple End Users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Public Access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Connectivity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Skills minimum</a:t>
            </a:r>
          </a:p>
        </p:txBody>
      </p:sp>
    </p:spTree>
    <p:extLst>
      <p:ext uri="{BB962C8B-B14F-4D97-AF65-F5344CB8AC3E}">
        <p14:creationId xmlns:p14="http://schemas.microsoft.com/office/powerpoint/2010/main" val="188953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B51C-4C79-4838-8CE8-B002236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PRIVATE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B5-A0BB-4FB2-B714-0D7F917D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70" y="635714"/>
            <a:ext cx="2724150" cy="1541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B3376E-2496-4B2A-8DA1-D4016FB45FAB}"/>
              </a:ext>
            </a:extLst>
          </p:cNvPr>
          <p:cNvSpPr txBox="1"/>
          <p:nvPr/>
        </p:nvSpPr>
        <p:spPr>
          <a:xfrm>
            <a:off x="1552575" y="3190874"/>
            <a:ext cx="998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Ownership organization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Hardware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User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Connectivity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Skills some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2571410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467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Microsoft Azure Fundamentals</vt:lpstr>
      <vt:lpstr>What is Cloud Computing?</vt:lpstr>
      <vt:lpstr>CapEx vs OpEx</vt:lpstr>
      <vt:lpstr>Cloud Computing</vt:lpstr>
      <vt:lpstr>Cloud Providers</vt:lpstr>
      <vt:lpstr>Key Concepts and Terms</vt:lpstr>
      <vt:lpstr>Types of Cloud Models</vt:lpstr>
      <vt:lpstr>PUBLIC CLOUD</vt:lpstr>
      <vt:lpstr>PRIVATE CLOUD</vt:lpstr>
      <vt:lpstr>HYBRID CLOUD</vt:lpstr>
      <vt:lpstr>Azure Regions</vt:lpstr>
      <vt:lpstr>Special Regions</vt:lpstr>
      <vt:lpstr>Regions Pairs</vt:lpstr>
      <vt:lpstr>Regions Pairs</vt:lpstr>
      <vt:lpstr>Feature Availability</vt:lpstr>
      <vt:lpstr>Availability Zone</vt:lpstr>
      <vt:lpstr>Resource Groups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Networks(Vnet)</vt:lpstr>
      <vt:lpstr>Subnet</vt:lpstr>
      <vt:lpstr>Azure Load Balancer</vt:lpstr>
      <vt:lpstr>Azure VPN Gateway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Ansari, Tanveer</dc:creator>
  <cp:lastModifiedBy>Ankit Kumar</cp:lastModifiedBy>
  <cp:revision>3</cp:revision>
  <dcterms:created xsi:type="dcterms:W3CDTF">2022-08-08T10:58:05Z</dcterms:created>
  <dcterms:modified xsi:type="dcterms:W3CDTF">2024-01-02T13:19:22Z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a73c85-e524-44a6-bd58-7df7ef87be8f_Enabled">
    <vt:lpwstr>true</vt:lpwstr>
  </property>
  <property fmtid="{D5CDD505-2E9C-101B-9397-08002B2CF9AE}" pid="3" name="MSIP_Label_a8a73c85-e524-44a6-bd58-7df7ef87be8f_SetDate">
    <vt:lpwstr>2022-11-18T07:03:04Z</vt:lpwstr>
  </property>
  <property fmtid="{D5CDD505-2E9C-101B-9397-08002B2CF9AE}" pid="4" name="MSIP_Label_a8a73c85-e524-44a6-bd58-7df7ef87be8f_Method">
    <vt:lpwstr>Privileged</vt:lpwstr>
  </property>
  <property fmtid="{D5CDD505-2E9C-101B-9397-08002B2CF9AE}" pid="5" name="MSIP_Label_a8a73c85-e524-44a6-bd58-7df7ef87be8f_Name">
    <vt:lpwstr>Internal Label</vt:lpwstr>
  </property>
  <property fmtid="{D5CDD505-2E9C-101B-9397-08002B2CF9AE}" pid="6" name="MSIP_Label_a8a73c85-e524-44a6-bd58-7df7ef87be8f_SiteId">
    <vt:lpwstr>db05faca-c82a-4b9d-b9c5-0f64b6755421</vt:lpwstr>
  </property>
  <property fmtid="{D5CDD505-2E9C-101B-9397-08002B2CF9AE}" pid="7" name="MSIP_Label_a8a73c85-e524-44a6-bd58-7df7ef87be8f_ActionId">
    <vt:lpwstr>34eded8d-3c8d-4a2b-a1e4-cc00f5099dc8</vt:lpwstr>
  </property>
  <property fmtid="{D5CDD505-2E9C-101B-9397-08002B2CF9AE}" pid="8" name="MSIP_Label_a8a73c85-e524-44a6-bd58-7df7ef87be8f_ContentBits">
    <vt:lpwstr>0</vt:lpwstr>
  </property>
</Properties>
</file>